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0"/>
  </p:notesMasterIdLst>
  <p:handoutMasterIdLst>
    <p:handoutMasterId r:id="rId11"/>
  </p:handoutMasterIdLst>
  <p:sldIdLst>
    <p:sldId id="451" r:id="rId5"/>
    <p:sldId id="765" r:id="rId6"/>
    <p:sldId id="776" r:id="rId7"/>
    <p:sldId id="752" r:id="rId8"/>
    <p:sldId id="815" r:id="rId9"/>
  </p:sldIdLst>
  <p:sldSz cx="9144000" cy="6858000" type="screen4x3"/>
  <p:notesSz cx="9309100" cy="7023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4" userDrawn="1">
          <p15:clr>
            <a:srgbClr val="A4A3A4"/>
          </p15:clr>
        </p15:guide>
        <p15:guide id="2" pos="2795" userDrawn="1">
          <p15:clr>
            <a:srgbClr val="A4A3A4"/>
          </p15:clr>
        </p15:guide>
        <p15:guide id="3" orient="horz" pos="2173" userDrawn="1">
          <p15:clr>
            <a:srgbClr val="A4A3A4"/>
          </p15:clr>
        </p15:guide>
        <p15:guide id="4" pos="2863" userDrawn="1">
          <p15:clr>
            <a:srgbClr val="A4A3A4"/>
          </p15:clr>
        </p15:guide>
        <p15:guide id="5" orient="horz" pos="2212" userDrawn="1">
          <p15:clr>
            <a:srgbClr val="A4A3A4"/>
          </p15:clr>
        </p15:guide>
        <p15:guide id="6" pos="293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BDA309-E4E8-DB71-DAAB-68BE1329A915}" name="Smith, Ahnna (EOM)" initials="S(" userId="S::ahnna.smith@dc.gov::fb1a6b8a-4e41-4582-90f7-c42bcd1381ff" providerId="AD"/>
  <p188:author id="{FFE8BA1E-2D55-276C-6723-152ACDFD84A0}" name="Lesser, Matthew (EOM)" initials="L(" userId="S::matthew.lesser@dc.gov::68663d1a-b16e-4d4d-bf5b-3385d6ac1c3a" providerId="AD"/>
  <p188:author id="{DC445848-DD45-A1E5-F14B-920E77A9181F}" name="Towns, Suzanne (EOM)" initials="TS(" userId="S::suzanne.towns@dc.gov::b1479726-e468-430f-ab3b-a3d13a3434a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vUS" initials="S" lastIdx="2" clrIdx="0"/>
  <p:cmAuthor id="1" name="Alexander Moore" initials="AM" lastIdx="1" clrIdx="1"/>
  <p:cmAuthor id="2" name="Sledge, Bridgette (EOM)" initials="SB(" lastIdx="6" clrIdx="2">
    <p:extLst>
      <p:ext uri="{19B8F6BF-5375-455C-9EA6-DF929625EA0E}">
        <p15:presenceInfo xmlns:p15="http://schemas.microsoft.com/office/powerpoint/2012/main" userId="S::bridgette.royster@dc.gov::fc43a09a-ebcf-43e1-9b72-ce996aaab5ab" providerId="AD"/>
      </p:ext>
    </p:extLst>
  </p:cmAuthor>
  <p:cmAuthor id="3" name="Yoder, Karla (EOM-Contractor)" initials="Y(" lastIdx="13" clrIdx="3">
    <p:extLst>
      <p:ext uri="{19B8F6BF-5375-455C-9EA6-DF929625EA0E}">
        <p15:presenceInfo xmlns:p15="http://schemas.microsoft.com/office/powerpoint/2012/main" userId="S::karla.yoder@dc.gov::be8cfcb3-770a-4079-aa94-e5a4ba7bff50" providerId="AD"/>
      </p:ext>
    </p:extLst>
  </p:cmAuthor>
  <p:cmAuthor id="4" name="Moreno, Rosa (EOM)" initials="MR(" lastIdx="12" clrIdx="4">
    <p:extLst>
      <p:ext uri="{19B8F6BF-5375-455C-9EA6-DF929625EA0E}">
        <p15:presenceInfo xmlns:p15="http://schemas.microsoft.com/office/powerpoint/2012/main" userId="S::rosa.moreno@dc.gov::9665b193-247b-48af-b524-05ed3c6289c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3431"/>
    <a:srgbClr val="1C4358"/>
    <a:srgbClr val="000099"/>
    <a:srgbClr val="132C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491C62-2534-867B-73FA-6AF73D098466}" v="1" dt="2023-03-29T18:10:15.640"/>
    <p1510:client id="{73E3E2EC-7201-48E8-838D-2C6129D13770}" v="49" vWet="51" dt="2023-03-29T18:20:11.515"/>
    <p1510:client id="{7A02DC3E-B919-48B8-8AF2-E729062CD376}" v="39" dt="2023-03-29T18:23:07.039"/>
    <p1510:client id="{B5771599-AB15-C2D6-69FA-7FE28C410848}" v="3" dt="2023-03-29T18:21:03.8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134"/>
        <p:guide pos="2795"/>
        <p:guide orient="horz" pos="2173"/>
        <p:guide pos="2863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mes, Anika (EOM)" userId="S::anika.holmes1@dc.gov::97c6790c-6cc1-411c-83fd-74dd91b01d14" providerId="AD" clId="Web-{B5771599-AB15-C2D6-69FA-7FE28C410848}"/>
    <pc:docChg chg="modSld">
      <pc:chgData name="Holmes, Anika (EOM)" userId="S::anika.holmes1@dc.gov::97c6790c-6cc1-411c-83fd-74dd91b01d14" providerId="AD" clId="Web-{B5771599-AB15-C2D6-69FA-7FE28C410848}" dt="2023-03-29T18:21:03.838" v="2" actId="20577"/>
      <pc:docMkLst>
        <pc:docMk/>
      </pc:docMkLst>
      <pc:sldChg chg="modSp">
        <pc:chgData name="Holmes, Anika (EOM)" userId="S::anika.holmes1@dc.gov::97c6790c-6cc1-411c-83fd-74dd91b01d14" providerId="AD" clId="Web-{B5771599-AB15-C2D6-69FA-7FE28C410848}" dt="2023-03-29T18:21:03.838" v="2" actId="20577"/>
        <pc:sldMkLst>
          <pc:docMk/>
          <pc:sldMk cId="2869486696" sldId="815"/>
        </pc:sldMkLst>
        <pc:spChg chg="mod">
          <ac:chgData name="Holmes, Anika (EOM)" userId="S::anika.holmes1@dc.gov::97c6790c-6cc1-411c-83fd-74dd91b01d14" providerId="AD" clId="Web-{B5771599-AB15-C2D6-69FA-7FE28C410848}" dt="2023-03-29T18:21:03.838" v="2" actId="20577"/>
          <ac:spMkLst>
            <pc:docMk/>
            <pc:sldMk cId="2869486696" sldId="815"/>
            <ac:spMk id="3" creationId="{00000000-0000-0000-0000-000000000000}"/>
          </ac:spMkLst>
        </pc:spChg>
      </pc:sldChg>
    </pc:docChg>
  </pc:docChgLst>
  <pc:docChgLst>
    <pc:chgData name="Holmes, Anika (EOM)" userId="S::anika.holmes1@dc.gov::97c6790c-6cc1-411c-83fd-74dd91b01d14" providerId="AD" clId="Web-{5D491C62-2534-867B-73FA-6AF73D098466}"/>
    <pc:docChg chg="modSld">
      <pc:chgData name="Holmes, Anika (EOM)" userId="S::anika.holmes1@dc.gov::97c6790c-6cc1-411c-83fd-74dd91b01d14" providerId="AD" clId="Web-{5D491C62-2534-867B-73FA-6AF73D098466}" dt="2023-03-29T18:10:15.640" v="0" actId="20577"/>
      <pc:docMkLst>
        <pc:docMk/>
      </pc:docMkLst>
      <pc:sldChg chg="modSp">
        <pc:chgData name="Holmes, Anika (EOM)" userId="S::anika.holmes1@dc.gov::97c6790c-6cc1-411c-83fd-74dd91b01d14" providerId="AD" clId="Web-{5D491C62-2534-867B-73FA-6AF73D098466}" dt="2023-03-29T18:10:15.640" v="0" actId="20577"/>
        <pc:sldMkLst>
          <pc:docMk/>
          <pc:sldMk cId="2869486696" sldId="815"/>
        </pc:sldMkLst>
        <pc:spChg chg="mod">
          <ac:chgData name="Holmes, Anika (EOM)" userId="S::anika.holmes1@dc.gov::97c6790c-6cc1-411c-83fd-74dd91b01d14" providerId="AD" clId="Web-{5D491C62-2534-867B-73FA-6AF73D098466}" dt="2023-03-29T18:10:15.640" v="0" actId="20577"/>
          <ac:spMkLst>
            <pc:docMk/>
            <pc:sldMk cId="2869486696" sldId="815"/>
            <ac:spMk id="3" creationId="{00000000-0000-0000-0000-000000000000}"/>
          </ac:spMkLst>
        </pc:spChg>
      </pc:sldChg>
    </pc:docChg>
  </pc:docChgLst>
  <pc:docChgLst>
    <pc:chgData name="Jones, Christian (EOM)" userId="3f93a162-ee4d-4c7b-a7bb-861441f1ae81" providerId="ADAL" clId="{73E3E2EC-7201-48E8-838D-2C6129D13770}"/>
    <pc:docChg chg="modSld modMainMaster">
      <pc:chgData name="Jones, Christian (EOM)" userId="3f93a162-ee4d-4c7b-a7bb-861441f1ae81" providerId="ADAL" clId="{73E3E2EC-7201-48E8-838D-2C6129D13770}" dt="2023-03-29T18:19:55.492" v="46" actId="404"/>
      <pc:docMkLst>
        <pc:docMk/>
      </pc:docMkLst>
      <pc:sldChg chg="modSp mod">
        <pc:chgData name="Jones, Christian (EOM)" userId="3f93a162-ee4d-4c7b-a7bb-861441f1ae81" providerId="ADAL" clId="{73E3E2EC-7201-48E8-838D-2C6129D13770}" dt="2023-03-29T18:11:40.757" v="24" actId="2711"/>
        <pc:sldMkLst>
          <pc:docMk/>
          <pc:sldMk cId="2063743613" sldId="451"/>
        </pc:sldMkLst>
        <pc:spChg chg="mod">
          <ac:chgData name="Jones, Christian (EOM)" userId="3f93a162-ee4d-4c7b-a7bb-861441f1ae81" providerId="ADAL" clId="{73E3E2EC-7201-48E8-838D-2C6129D13770}" dt="2023-03-29T18:11:40.757" v="24" actId="2711"/>
          <ac:spMkLst>
            <pc:docMk/>
            <pc:sldMk cId="2063743613" sldId="451"/>
            <ac:spMk id="3" creationId="{00000000-0000-0000-0000-000000000000}"/>
          </ac:spMkLst>
        </pc:spChg>
      </pc:sldChg>
      <pc:sldChg chg="modSp mod">
        <pc:chgData name="Jones, Christian (EOM)" userId="3f93a162-ee4d-4c7b-a7bb-861441f1ae81" providerId="ADAL" clId="{73E3E2EC-7201-48E8-838D-2C6129D13770}" dt="2023-03-29T18:10:56.841" v="21" actId="20577"/>
        <pc:sldMkLst>
          <pc:docMk/>
          <pc:sldMk cId="3896149156" sldId="752"/>
        </pc:sldMkLst>
        <pc:spChg chg="mod">
          <ac:chgData name="Jones, Christian (EOM)" userId="3f93a162-ee4d-4c7b-a7bb-861441f1ae81" providerId="ADAL" clId="{73E3E2EC-7201-48E8-838D-2C6129D13770}" dt="2023-03-29T18:10:56.841" v="21" actId="20577"/>
          <ac:spMkLst>
            <pc:docMk/>
            <pc:sldMk cId="3896149156" sldId="752"/>
            <ac:spMk id="2" creationId="{56994612-558D-8A47-C248-8856201576D1}"/>
          </ac:spMkLst>
        </pc:spChg>
        <pc:spChg chg="mod">
          <ac:chgData name="Jones, Christian (EOM)" userId="3f93a162-ee4d-4c7b-a7bb-861441f1ae81" providerId="ADAL" clId="{73E3E2EC-7201-48E8-838D-2C6129D13770}" dt="2023-03-29T18:10:50.656" v="8" actId="2711"/>
          <ac:spMkLst>
            <pc:docMk/>
            <pc:sldMk cId="3896149156" sldId="752"/>
            <ac:spMk id="4" creationId="{4CABE417-3559-43C7-810D-2BA4BE885D91}"/>
          </ac:spMkLst>
        </pc:spChg>
      </pc:sldChg>
      <pc:sldChg chg="modSp mod">
        <pc:chgData name="Jones, Christian (EOM)" userId="3f93a162-ee4d-4c7b-a7bb-861441f1ae81" providerId="ADAL" clId="{73E3E2EC-7201-48E8-838D-2C6129D13770}" dt="2023-03-29T18:19:55.492" v="46" actId="404"/>
        <pc:sldMkLst>
          <pc:docMk/>
          <pc:sldMk cId="2927265082" sldId="765"/>
        </pc:sldMkLst>
        <pc:spChg chg="mod">
          <ac:chgData name="Jones, Christian (EOM)" userId="3f93a162-ee4d-4c7b-a7bb-861441f1ae81" providerId="ADAL" clId="{73E3E2EC-7201-48E8-838D-2C6129D13770}" dt="2023-03-29T18:19:10.601" v="41" actId="2711"/>
          <ac:spMkLst>
            <pc:docMk/>
            <pc:sldMk cId="2927265082" sldId="765"/>
            <ac:spMk id="2" creationId="{00000000-0000-0000-0000-000000000000}"/>
          </ac:spMkLst>
        </pc:spChg>
        <pc:spChg chg="mod">
          <ac:chgData name="Jones, Christian (EOM)" userId="3f93a162-ee4d-4c7b-a7bb-861441f1ae81" providerId="ADAL" clId="{73E3E2EC-7201-48E8-838D-2C6129D13770}" dt="2023-03-29T18:10:03.998" v="1" actId="2711"/>
          <ac:spMkLst>
            <pc:docMk/>
            <pc:sldMk cId="2927265082" sldId="765"/>
            <ac:spMk id="3" creationId="{00000000-0000-0000-0000-000000000000}"/>
          </ac:spMkLst>
        </pc:spChg>
        <pc:spChg chg="mod">
          <ac:chgData name="Jones, Christian (EOM)" userId="3f93a162-ee4d-4c7b-a7bb-861441f1ae81" providerId="ADAL" clId="{73E3E2EC-7201-48E8-838D-2C6129D13770}" dt="2023-03-29T18:19:47.877" v="44" actId="404"/>
          <ac:spMkLst>
            <pc:docMk/>
            <pc:sldMk cId="2927265082" sldId="765"/>
            <ac:spMk id="4" creationId="{62DB23D4-C02A-868F-C9D9-5243A6A9F2E8}"/>
          </ac:spMkLst>
        </pc:spChg>
        <pc:spChg chg="mod">
          <ac:chgData name="Jones, Christian (EOM)" userId="3f93a162-ee4d-4c7b-a7bb-861441f1ae81" providerId="ADAL" clId="{73E3E2EC-7201-48E8-838D-2C6129D13770}" dt="2023-03-29T18:19:51.789" v="45" actId="404"/>
          <ac:spMkLst>
            <pc:docMk/>
            <pc:sldMk cId="2927265082" sldId="765"/>
            <ac:spMk id="5" creationId="{0AC89544-CCB2-7629-8FA3-516064C823F1}"/>
          </ac:spMkLst>
        </pc:spChg>
        <pc:spChg chg="mod">
          <ac:chgData name="Jones, Christian (EOM)" userId="3f93a162-ee4d-4c7b-a7bb-861441f1ae81" providerId="ADAL" clId="{73E3E2EC-7201-48E8-838D-2C6129D13770}" dt="2023-03-29T18:19:55.492" v="46" actId="404"/>
          <ac:spMkLst>
            <pc:docMk/>
            <pc:sldMk cId="2927265082" sldId="765"/>
            <ac:spMk id="6" creationId="{1E435278-C1D3-9854-1ED5-CC8B4045D41A}"/>
          </ac:spMkLst>
        </pc:spChg>
        <pc:spChg chg="mod">
          <ac:chgData name="Jones, Christian (EOM)" userId="3f93a162-ee4d-4c7b-a7bb-861441f1ae81" providerId="ADAL" clId="{73E3E2EC-7201-48E8-838D-2C6129D13770}" dt="2023-03-29T18:10:23.129" v="5" actId="2711"/>
          <ac:spMkLst>
            <pc:docMk/>
            <pc:sldMk cId="2927265082" sldId="765"/>
            <ac:spMk id="7" creationId="{3473923F-BD70-F458-6909-A411A930B340}"/>
          </ac:spMkLst>
        </pc:spChg>
      </pc:sldChg>
      <pc:sldChg chg="modSp mod">
        <pc:chgData name="Jones, Christian (EOM)" userId="3f93a162-ee4d-4c7b-a7bb-861441f1ae81" providerId="ADAL" clId="{73E3E2EC-7201-48E8-838D-2C6129D13770}" dt="2023-03-29T18:10:37.286" v="7" actId="2711"/>
        <pc:sldMkLst>
          <pc:docMk/>
          <pc:sldMk cId="1779230964" sldId="776"/>
        </pc:sldMkLst>
        <pc:spChg chg="mod">
          <ac:chgData name="Jones, Christian (EOM)" userId="3f93a162-ee4d-4c7b-a7bb-861441f1ae81" providerId="ADAL" clId="{73E3E2EC-7201-48E8-838D-2C6129D13770}" dt="2023-03-29T18:10:37.286" v="7" actId="2711"/>
          <ac:spMkLst>
            <pc:docMk/>
            <pc:sldMk cId="1779230964" sldId="776"/>
            <ac:spMk id="2" creationId="{00000000-0000-0000-0000-000000000000}"/>
          </ac:spMkLst>
        </pc:spChg>
        <pc:spChg chg="mod">
          <ac:chgData name="Jones, Christian (EOM)" userId="3f93a162-ee4d-4c7b-a7bb-861441f1ae81" providerId="ADAL" clId="{73E3E2EC-7201-48E8-838D-2C6129D13770}" dt="2023-03-29T18:10:30.853" v="6" actId="2711"/>
          <ac:spMkLst>
            <pc:docMk/>
            <pc:sldMk cId="1779230964" sldId="776"/>
            <ac:spMk id="3" creationId="{65C89462-EEB3-BC75-E249-5378347F8F9A}"/>
          </ac:spMkLst>
        </pc:spChg>
      </pc:sldChg>
      <pc:sldChg chg="modSp mod">
        <pc:chgData name="Jones, Christian (EOM)" userId="3f93a162-ee4d-4c7b-a7bb-861441f1ae81" providerId="ADAL" clId="{73E3E2EC-7201-48E8-838D-2C6129D13770}" dt="2023-03-29T18:19:32.642" v="43" actId="403"/>
        <pc:sldMkLst>
          <pc:docMk/>
          <pc:sldMk cId="2869486696" sldId="815"/>
        </pc:sldMkLst>
        <pc:spChg chg="mod">
          <ac:chgData name="Jones, Christian (EOM)" userId="3f93a162-ee4d-4c7b-a7bb-861441f1ae81" providerId="ADAL" clId="{73E3E2EC-7201-48E8-838D-2C6129D13770}" dt="2023-03-29T18:19:32.642" v="43" actId="403"/>
          <ac:spMkLst>
            <pc:docMk/>
            <pc:sldMk cId="2869486696" sldId="815"/>
            <ac:spMk id="2" creationId="{00000000-0000-0000-0000-000000000000}"/>
          </ac:spMkLst>
        </pc:spChg>
        <pc:spChg chg="mod">
          <ac:chgData name="Jones, Christian (EOM)" userId="3f93a162-ee4d-4c7b-a7bb-861441f1ae81" providerId="ADAL" clId="{73E3E2EC-7201-48E8-838D-2C6129D13770}" dt="2023-03-29T18:11:08.293" v="22" actId="2711"/>
          <ac:spMkLst>
            <pc:docMk/>
            <pc:sldMk cId="2869486696" sldId="815"/>
            <ac:spMk id="3" creationId="{00000000-0000-0000-0000-000000000000}"/>
          </ac:spMkLst>
        </pc:spChg>
      </pc:sldChg>
      <pc:sldMasterChg chg="modSldLayout">
        <pc:chgData name="Jones, Christian (EOM)" userId="3f93a162-ee4d-4c7b-a7bb-861441f1ae81" providerId="ADAL" clId="{73E3E2EC-7201-48E8-838D-2C6129D13770}" dt="2023-03-29T18:13:44.930" v="40"/>
        <pc:sldMasterMkLst>
          <pc:docMk/>
          <pc:sldMasterMk cId="1915182414" sldId="2147483650"/>
        </pc:sldMasterMkLst>
        <pc:sldLayoutChg chg="modAnim">
          <pc:chgData name="Jones, Christian (EOM)" userId="3f93a162-ee4d-4c7b-a7bb-861441f1ae81" providerId="ADAL" clId="{73E3E2EC-7201-48E8-838D-2C6129D13770}" dt="2023-03-29T18:13:28.838" v="34"/>
          <pc:sldLayoutMkLst>
            <pc:docMk/>
            <pc:sldMasterMk cId="1915182414" sldId="2147483650"/>
            <pc:sldLayoutMk cId="303951527" sldId="2147483659"/>
          </pc:sldLayoutMkLst>
        </pc:sldLayoutChg>
        <pc:sldLayoutChg chg="modAnim">
          <pc:chgData name="Jones, Christian (EOM)" userId="3f93a162-ee4d-4c7b-a7bb-861441f1ae81" providerId="ADAL" clId="{73E3E2EC-7201-48E8-838D-2C6129D13770}" dt="2023-03-29T18:13:34.711" v="39"/>
          <pc:sldLayoutMkLst>
            <pc:docMk/>
            <pc:sldMasterMk cId="1915182414" sldId="2147483650"/>
            <pc:sldLayoutMk cId="745177605" sldId="2147483660"/>
          </pc:sldLayoutMkLst>
        </pc:sldLayoutChg>
        <pc:sldLayoutChg chg="modAnim">
          <pc:chgData name="Jones, Christian (EOM)" userId="3f93a162-ee4d-4c7b-a7bb-861441f1ae81" providerId="ADAL" clId="{73E3E2EC-7201-48E8-838D-2C6129D13770}" dt="2023-03-29T18:13:44.930" v="40"/>
          <pc:sldLayoutMkLst>
            <pc:docMk/>
            <pc:sldMasterMk cId="1915182414" sldId="2147483650"/>
            <pc:sldLayoutMk cId="1688855619" sldId="2147483662"/>
          </pc:sldLayoutMkLst>
        </pc:sldLayoutChg>
        <pc:sldLayoutChg chg="modAnim">
          <pc:chgData name="Jones, Christian (EOM)" userId="3f93a162-ee4d-4c7b-a7bb-861441f1ae81" providerId="ADAL" clId="{73E3E2EC-7201-48E8-838D-2C6129D13770}" dt="2023-03-29T18:13:09.714" v="26"/>
          <pc:sldLayoutMkLst>
            <pc:docMk/>
            <pc:sldMasterMk cId="1915182414" sldId="2147483650"/>
            <pc:sldLayoutMk cId="1323747327" sldId="2147483663"/>
          </pc:sldLayoutMkLst>
        </pc:sldLayoutChg>
        <pc:sldLayoutChg chg="modAnim">
          <pc:chgData name="Jones, Christian (EOM)" userId="3f93a162-ee4d-4c7b-a7bb-861441f1ae81" providerId="ADAL" clId="{73E3E2EC-7201-48E8-838D-2C6129D13770}" dt="2023-03-29T18:13:19.584" v="29"/>
          <pc:sldLayoutMkLst>
            <pc:docMk/>
            <pc:sldMasterMk cId="1915182414" sldId="2147483650"/>
            <pc:sldLayoutMk cId="268418957" sldId="2147483664"/>
          </pc:sldLayoutMkLst>
        </pc:sldLayoutChg>
      </pc:sldMasterChg>
    </pc:docChg>
  </pc:docChgLst>
  <pc:docChgLst>
    <pc:chgData name="Towns, Suzanne (EOM)" userId="b1479726-e468-430f-ab3b-a3d13a3434ab" providerId="ADAL" clId="{7A02DC3E-B919-48B8-8AF2-E729062CD376}"/>
    <pc:docChg chg="undo custSel delSld modSld">
      <pc:chgData name="Towns, Suzanne (EOM)" userId="b1479726-e468-430f-ab3b-a3d13a3434ab" providerId="ADAL" clId="{7A02DC3E-B919-48B8-8AF2-E729062CD376}" dt="2023-03-29T18:23:07.039" v="1408" actId="20577"/>
      <pc:docMkLst>
        <pc:docMk/>
      </pc:docMkLst>
      <pc:sldChg chg="modSp mod">
        <pc:chgData name="Towns, Suzanne (EOM)" userId="b1479726-e468-430f-ab3b-a3d13a3434ab" providerId="ADAL" clId="{7A02DC3E-B919-48B8-8AF2-E729062CD376}" dt="2023-03-29T15:22:40.856" v="1355" actId="14100"/>
        <pc:sldMkLst>
          <pc:docMk/>
          <pc:sldMk cId="2063743613" sldId="451"/>
        </pc:sldMkLst>
        <pc:spChg chg="mod">
          <ac:chgData name="Towns, Suzanne (EOM)" userId="b1479726-e468-430f-ab3b-a3d13a3434ab" providerId="ADAL" clId="{7A02DC3E-B919-48B8-8AF2-E729062CD376}" dt="2023-03-29T15:22:40.856" v="1355" actId="14100"/>
          <ac:spMkLst>
            <pc:docMk/>
            <pc:sldMk cId="2063743613" sldId="451"/>
            <ac:spMk id="3" creationId="{00000000-0000-0000-0000-000000000000}"/>
          </ac:spMkLst>
        </pc:spChg>
      </pc:sldChg>
      <pc:sldChg chg="modSp mod">
        <pc:chgData name="Towns, Suzanne (EOM)" userId="b1479726-e468-430f-ab3b-a3d13a3434ab" providerId="ADAL" clId="{7A02DC3E-B919-48B8-8AF2-E729062CD376}" dt="2023-03-29T15:17:36.477" v="1345" actId="20577"/>
        <pc:sldMkLst>
          <pc:docMk/>
          <pc:sldMk cId="3896149156" sldId="752"/>
        </pc:sldMkLst>
        <pc:spChg chg="mod">
          <ac:chgData name="Towns, Suzanne (EOM)" userId="b1479726-e468-430f-ab3b-a3d13a3434ab" providerId="ADAL" clId="{7A02DC3E-B919-48B8-8AF2-E729062CD376}" dt="2023-03-29T15:17:36.477" v="1345" actId="20577"/>
          <ac:spMkLst>
            <pc:docMk/>
            <pc:sldMk cId="3896149156" sldId="752"/>
            <ac:spMk id="2" creationId="{56994612-558D-8A47-C248-8856201576D1}"/>
          </ac:spMkLst>
        </pc:spChg>
        <pc:spChg chg="mod">
          <ac:chgData name="Towns, Suzanne (EOM)" userId="b1479726-e468-430f-ab3b-a3d13a3434ab" providerId="ADAL" clId="{7A02DC3E-B919-48B8-8AF2-E729062CD376}" dt="2023-03-29T15:16:10.018" v="1329" actId="20577"/>
          <ac:spMkLst>
            <pc:docMk/>
            <pc:sldMk cId="3896149156" sldId="752"/>
            <ac:spMk id="4" creationId="{4CABE417-3559-43C7-810D-2BA4BE885D91}"/>
          </ac:spMkLst>
        </pc:spChg>
      </pc:sldChg>
      <pc:sldChg chg="modSp mod">
        <pc:chgData name="Towns, Suzanne (EOM)" userId="b1479726-e468-430f-ab3b-a3d13a3434ab" providerId="ADAL" clId="{7A02DC3E-B919-48B8-8AF2-E729062CD376}" dt="2023-03-29T18:21:53.998" v="1383" actId="20577"/>
        <pc:sldMkLst>
          <pc:docMk/>
          <pc:sldMk cId="2927265082" sldId="765"/>
        </pc:sldMkLst>
        <pc:spChg chg="mod">
          <ac:chgData name="Towns, Suzanne (EOM)" userId="b1479726-e468-430f-ab3b-a3d13a3434ab" providerId="ADAL" clId="{7A02DC3E-B919-48B8-8AF2-E729062CD376}" dt="2023-03-29T18:21:13.409" v="1382" actId="14100"/>
          <ac:spMkLst>
            <pc:docMk/>
            <pc:sldMk cId="2927265082" sldId="765"/>
            <ac:spMk id="3" creationId="{00000000-0000-0000-0000-000000000000}"/>
          </ac:spMkLst>
        </pc:spChg>
        <pc:spChg chg="mod">
          <ac:chgData name="Towns, Suzanne (EOM)" userId="b1479726-e468-430f-ab3b-a3d13a3434ab" providerId="ADAL" clId="{7A02DC3E-B919-48B8-8AF2-E729062CD376}" dt="2023-03-29T18:20:06.287" v="1377" actId="113"/>
          <ac:spMkLst>
            <pc:docMk/>
            <pc:sldMk cId="2927265082" sldId="765"/>
            <ac:spMk id="5" creationId="{0AC89544-CCB2-7629-8FA3-516064C823F1}"/>
          </ac:spMkLst>
        </pc:spChg>
        <pc:spChg chg="mod">
          <ac:chgData name="Towns, Suzanne (EOM)" userId="b1479726-e468-430f-ab3b-a3d13a3434ab" providerId="ADAL" clId="{7A02DC3E-B919-48B8-8AF2-E729062CD376}" dt="2023-03-29T18:21:53.998" v="1383" actId="20577"/>
          <ac:spMkLst>
            <pc:docMk/>
            <pc:sldMk cId="2927265082" sldId="765"/>
            <ac:spMk id="7" creationId="{3473923F-BD70-F458-6909-A411A930B340}"/>
          </ac:spMkLst>
        </pc:spChg>
      </pc:sldChg>
      <pc:sldChg chg="addSp delSp modSp mod">
        <pc:chgData name="Towns, Suzanne (EOM)" userId="b1479726-e468-430f-ab3b-a3d13a3434ab" providerId="ADAL" clId="{7A02DC3E-B919-48B8-8AF2-E729062CD376}" dt="2023-03-29T15:22:06.272" v="1353" actId="1076"/>
        <pc:sldMkLst>
          <pc:docMk/>
          <pc:sldMk cId="1779230964" sldId="776"/>
        </pc:sldMkLst>
        <pc:spChg chg="add del mod">
          <ac:chgData name="Towns, Suzanne (EOM)" userId="b1479726-e468-430f-ab3b-a3d13a3434ab" providerId="ADAL" clId="{7A02DC3E-B919-48B8-8AF2-E729062CD376}" dt="2023-03-29T15:18:07.737" v="1349" actId="20577"/>
          <ac:spMkLst>
            <pc:docMk/>
            <pc:sldMk cId="1779230964" sldId="776"/>
            <ac:spMk id="3" creationId="{65C89462-EEB3-BC75-E249-5378347F8F9A}"/>
          </ac:spMkLst>
        </pc:spChg>
        <pc:spChg chg="mod">
          <ac:chgData name="Towns, Suzanne (EOM)" userId="b1479726-e468-430f-ab3b-a3d13a3434ab" providerId="ADAL" clId="{7A02DC3E-B919-48B8-8AF2-E729062CD376}" dt="2023-03-29T15:22:06.272" v="1353" actId="1076"/>
          <ac:spMkLst>
            <pc:docMk/>
            <pc:sldMk cId="1779230964" sldId="776"/>
            <ac:spMk id="10" creationId="{CE0B1605-C08B-5DC4-E9CD-D7F2DCE06D1C}"/>
          </ac:spMkLst>
        </pc:spChg>
      </pc:sldChg>
      <pc:sldChg chg="modSp del mod">
        <pc:chgData name="Towns, Suzanne (EOM)" userId="b1479726-e468-430f-ab3b-a3d13a3434ab" providerId="ADAL" clId="{7A02DC3E-B919-48B8-8AF2-E729062CD376}" dt="2023-03-29T14:56:01.551" v="1058" actId="2696"/>
        <pc:sldMkLst>
          <pc:docMk/>
          <pc:sldMk cId="3249104211" sldId="814"/>
        </pc:sldMkLst>
        <pc:spChg chg="mod">
          <ac:chgData name="Towns, Suzanne (EOM)" userId="b1479726-e468-430f-ab3b-a3d13a3434ab" providerId="ADAL" clId="{7A02DC3E-B919-48B8-8AF2-E729062CD376}" dt="2023-03-29T14:45:31.932" v="460" actId="20577"/>
          <ac:spMkLst>
            <pc:docMk/>
            <pc:sldMk cId="3249104211" sldId="814"/>
            <ac:spMk id="2" creationId="{00000000-0000-0000-0000-000000000000}"/>
          </ac:spMkLst>
        </pc:spChg>
        <pc:spChg chg="mod">
          <ac:chgData name="Towns, Suzanne (EOM)" userId="b1479726-e468-430f-ab3b-a3d13a3434ab" providerId="ADAL" clId="{7A02DC3E-B919-48B8-8AF2-E729062CD376}" dt="2023-03-29T14:45:42.382" v="462" actId="20577"/>
          <ac:spMkLst>
            <pc:docMk/>
            <pc:sldMk cId="3249104211" sldId="814"/>
            <ac:spMk id="3" creationId="{00000000-0000-0000-0000-000000000000}"/>
          </ac:spMkLst>
        </pc:spChg>
      </pc:sldChg>
      <pc:sldChg chg="modSp mod">
        <pc:chgData name="Towns, Suzanne (EOM)" userId="b1479726-e468-430f-ab3b-a3d13a3434ab" providerId="ADAL" clId="{7A02DC3E-B919-48B8-8AF2-E729062CD376}" dt="2023-03-29T18:23:07.039" v="1408" actId="20577"/>
        <pc:sldMkLst>
          <pc:docMk/>
          <pc:sldMk cId="2869486696" sldId="815"/>
        </pc:sldMkLst>
        <pc:spChg chg="mod">
          <ac:chgData name="Towns, Suzanne (EOM)" userId="b1479726-e468-430f-ab3b-a3d13a3434ab" providerId="ADAL" clId="{7A02DC3E-B919-48B8-8AF2-E729062CD376}" dt="2023-03-29T18:23:07.039" v="1408" actId="20577"/>
          <ac:spMkLst>
            <pc:docMk/>
            <pc:sldMk cId="2869486696" sldId="81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033943" cy="351155"/>
          </a:xfrm>
          <a:prstGeom prst="rect">
            <a:avLst/>
          </a:prstGeom>
        </p:spPr>
        <p:txBody>
          <a:bodyPr vert="horz" lIns="93278" tIns="46638" rIns="93278" bIns="466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10" y="1"/>
            <a:ext cx="4033943" cy="351155"/>
          </a:xfrm>
          <a:prstGeom prst="rect">
            <a:avLst/>
          </a:prstGeom>
        </p:spPr>
        <p:txBody>
          <a:bodyPr vert="horz" lIns="93278" tIns="46638" rIns="93278" bIns="46638" rtlCol="0"/>
          <a:lstStyle>
            <a:lvl1pPr algn="r">
              <a:defRPr sz="1200"/>
            </a:lvl1pPr>
          </a:lstStyle>
          <a:p>
            <a:fld id="{4FA69C7B-3AE4-4BD9-8992-F045C15C249A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6670727"/>
            <a:ext cx="4033943" cy="351155"/>
          </a:xfrm>
          <a:prstGeom prst="rect">
            <a:avLst/>
          </a:prstGeom>
        </p:spPr>
        <p:txBody>
          <a:bodyPr vert="horz" lIns="93278" tIns="46638" rIns="93278" bIns="466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10" y="6670727"/>
            <a:ext cx="4033943" cy="351155"/>
          </a:xfrm>
          <a:prstGeom prst="rect">
            <a:avLst/>
          </a:prstGeom>
        </p:spPr>
        <p:txBody>
          <a:bodyPr vert="horz" lIns="93278" tIns="46638" rIns="93278" bIns="46638" rtlCol="0" anchor="b"/>
          <a:lstStyle>
            <a:lvl1pPr algn="r">
              <a:defRPr sz="1200"/>
            </a:lvl1pPr>
          </a:lstStyle>
          <a:p>
            <a:fld id="{3C50894D-004F-4DDF-8688-D4D592C0E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9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4033943" cy="351155"/>
          </a:xfrm>
          <a:prstGeom prst="rect">
            <a:avLst/>
          </a:prstGeom>
        </p:spPr>
        <p:txBody>
          <a:bodyPr vert="horz" lIns="93278" tIns="46638" rIns="93278" bIns="466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10" y="1"/>
            <a:ext cx="4033943" cy="351155"/>
          </a:xfrm>
          <a:prstGeom prst="rect">
            <a:avLst/>
          </a:prstGeom>
        </p:spPr>
        <p:txBody>
          <a:bodyPr vert="horz" lIns="93278" tIns="46638" rIns="93278" bIns="46638" rtlCol="0"/>
          <a:lstStyle>
            <a:lvl1pPr algn="r">
              <a:defRPr sz="1200"/>
            </a:lvl1pPr>
          </a:lstStyle>
          <a:p>
            <a:fld id="{06C7BE90-B492-4276-8D9C-E66F31766072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09962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8" tIns="46638" rIns="93278" bIns="466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7"/>
            <a:ext cx="7447280" cy="3160395"/>
          </a:xfrm>
          <a:prstGeom prst="rect">
            <a:avLst/>
          </a:prstGeom>
        </p:spPr>
        <p:txBody>
          <a:bodyPr vert="horz" lIns="93278" tIns="46638" rIns="93278" bIns="466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670727"/>
            <a:ext cx="4033943" cy="351155"/>
          </a:xfrm>
          <a:prstGeom prst="rect">
            <a:avLst/>
          </a:prstGeom>
        </p:spPr>
        <p:txBody>
          <a:bodyPr vert="horz" lIns="93278" tIns="46638" rIns="93278" bIns="466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10" y="6670727"/>
            <a:ext cx="4033943" cy="351155"/>
          </a:xfrm>
          <a:prstGeom prst="rect">
            <a:avLst/>
          </a:prstGeom>
        </p:spPr>
        <p:txBody>
          <a:bodyPr vert="horz" lIns="93278" tIns="46638" rIns="93278" bIns="46638" rtlCol="0" anchor="b"/>
          <a:lstStyle>
            <a:lvl1pPr algn="r">
              <a:defRPr sz="1200"/>
            </a:lvl1pPr>
          </a:lstStyle>
          <a:p>
            <a:fld id="{05CD12A1-C4AA-449F-B097-92A5916B9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4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D12A1-C4AA-449F-B097-92A5916B91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9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9E8BF-38CC-D44A-922A-2B1E4A99D0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2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9E8BF-38CC-D44A-922A-2B1E4A99D0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51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9E8BF-38CC-D44A-922A-2B1E4A99D0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78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9E8BF-38CC-D44A-922A-2B1E4A99D0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4015" y="2277894"/>
            <a:ext cx="7375482" cy="701458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04015" y="3075604"/>
            <a:ext cx="7375482" cy="6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SUBTITLE GOES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24" y="5870372"/>
            <a:ext cx="1967766" cy="528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70" y="5411246"/>
            <a:ext cx="2304828" cy="14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26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C43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04015" y="2277894"/>
            <a:ext cx="7375482" cy="701458"/>
          </a:xfrm>
          <a:prstGeom prst="rect">
            <a:avLst/>
          </a:prstGeom>
        </p:spPr>
        <p:txBody>
          <a:bodyPr/>
          <a:lstStyle>
            <a:lvl1pPr algn="ct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804015" y="3075604"/>
            <a:ext cx="7375482" cy="6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SUBTITLE GOES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124" y="5870372"/>
            <a:ext cx="1967766" cy="528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270" y="5411246"/>
            <a:ext cx="2304828" cy="1446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2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685800" y="2129426"/>
            <a:ext cx="7772400" cy="34822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r>
              <a:rPr lang="en-US"/>
              <a:t>Image goes here</a:t>
            </a:r>
          </a:p>
        </p:txBody>
      </p:sp>
    </p:spTree>
    <p:extLst>
      <p:ext uri="{BB962C8B-B14F-4D97-AF65-F5344CB8AC3E}">
        <p14:creationId xmlns:p14="http://schemas.microsoft.com/office/powerpoint/2010/main" val="2735217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3 (Float 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26440" y="111761"/>
            <a:ext cx="7772400" cy="933051"/>
          </a:xfrm>
          <a:prstGeom prst="rect">
            <a:avLst/>
          </a:prstGeom>
        </p:spPr>
        <p:txBody>
          <a:bodyPr anchor="b"/>
          <a:lstStyle>
            <a:lvl1pPr algn="l">
              <a:defRPr sz="44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Workforce Investment Council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26520" y="1373424"/>
            <a:ext cx="851748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</a:rPr>
              <a:t>State and local workforce board, has </a:t>
            </a:r>
            <a:r>
              <a:rPr lang="en-US" sz="2600" b="1">
                <a:solidFill>
                  <a:schemeClr val="tx1"/>
                </a:solidFill>
              </a:rPr>
              <a:t>oversight of Federal workforce funding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600">
                <a:solidFill>
                  <a:schemeClr val="tx1"/>
                </a:solidFill>
              </a:rPr>
              <a:t>Advises the Mayor, Council, and District government on the </a:t>
            </a:r>
            <a:r>
              <a:rPr lang="en-US" sz="2600" b="1">
                <a:solidFill>
                  <a:schemeClr val="tx1"/>
                </a:solidFill>
              </a:rPr>
              <a:t>development, implementation, and continuous improvement </a:t>
            </a:r>
            <a:r>
              <a:rPr lang="en-US" sz="2600">
                <a:solidFill>
                  <a:schemeClr val="tx1"/>
                </a:solidFill>
              </a:rPr>
              <a:t>of an integrated and effective workforce investment system</a:t>
            </a:r>
          </a:p>
          <a:p>
            <a:pPr marL="457200" indent="-457200" defTabSz="914400">
              <a:buFont typeface="Arial" panose="020B0604020202020204" pitchFamily="34" charset="0"/>
              <a:buChar char="•"/>
            </a:pPr>
            <a:r>
              <a:rPr lang="en-US" sz="2600" b="1">
                <a:solidFill>
                  <a:schemeClr val="tx1"/>
                </a:solidFill>
              </a:rPr>
              <a:t>Members of the WIC Board </a:t>
            </a:r>
            <a:r>
              <a:rPr lang="en-US" sz="2600">
                <a:solidFill>
                  <a:schemeClr val="tx1"/>
                </a:solidFill>
              </a:rPr>
              <a:t>include representatives from the private sector, local business representatives, government officials, organized labor, youth community groups, and organizations with workforce investment experience</a:t>
            </a:r>
          </a:p>
          <a:p>
            <a:pPr lvl="1"/>
            <a:endParaRPr lang="en-US" sz="2000"/>
          </a:p>
          <a:p>
            <a:pPr lvl="1"/>
            <a:endParaRPr lang="en-US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553904"/>
            <a:ext cx="3254418" cy="8191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609579" y="1553905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Section 1 Title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4371584" y="169101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609579" y="2235268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Section 2 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371584" y="237237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609579" y="2916631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Section 3 Title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371584" y="3053741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09579" y="3597993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Section 4 Title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371584" y="3735104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09579" y="4279357"/>
            <a:ext cx="3732735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Section 5 Title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371584" y="441646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5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67628"/>
            <a:ext cx="7772400" cy="31690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C43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24852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al Slide 2 (Float 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67628"/>
            <a:ext cx="7772400" cy="31690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C43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32374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General Slide 3 (Curve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2467628"/>
            <a:ext cx="7772400" cy="316908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1C43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6841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8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7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6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5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93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 2 (Float i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8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7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6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5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Slide 3 (Curve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4" y="2330518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4" y="3063627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4" y="3796736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4" y="4529845"/>
            <a:ext cx="7534406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7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46375"/>
            <a:ext cx="7772400" cy="1119796"/>
          </a:xfrm>
          <a:prstGeom prst="rect">
            <a:avLst/>
          </a:prstGeom>
        </p:spPr>
        <p:txBody>
          <a:bodyPr anchor="b"/>
          <a:lstStyle>
            <a:lvl1pPr algn="l">
              <a:defRPr sz="6000" baseline="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TITLE GOES HERE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923795" y="2330518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1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685800" y="2467628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923795" y="3063627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2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5800" y="3200737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923795" y="3796736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3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685800" y="3933846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923795" y="4529845"/>
            <a:ext cx="3034431" cy="5629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rgbClr val="1C4358"/>
                </a:solidFill>
              </a:defRPr>
            </a:lvl1pPr>
          </a:lstStyle>
          <a:p>
            <a:pPr lvl="0"/>
            <a:r>
              <a:rPr lang="en-US"/>
              <a:t>List 4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685800" y="4666955"/>
            <a:ext cx="150312" cy="1503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4572000" y="2330450"/>
            <a:ext cx="3886200" cy="2762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/>
              <a:t>Image goes here</a:t>
            </a:r>
          </a:p>
        </p:txBody>
      </p:sp>
    </p:spTree>
    <p:extLst>
      <p:ext uri="{BB962C8B-B14F-4D97-AF65-F5344CB8AC3E}">
        <p14:creationId xmlns:p14="http://schemas.microsoft.com/office/powerpoint/2010/main" val="265940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8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2" r:id="rId2"/>
    <p:sldLayoutId id="2147483651" r:id="rId3"/>
    <p:sldLayoutId id="2147483663" r:id="rId4"/>
    <p:sldLayoutId id="2147483664" r:id="rId5"/>
    <p:sldLayoutId id="2147483653" r:id="rId6"/>
    <p:sldLayoutId id="2147483659" r:id="rId7"/>
    <p:sldLayoutId id="2147483660" r:id="rId8"/>
    <p:sldLayoutId id="2147483654" r:id="rId9"/>
    <p:sldLayoutId id="2147483665" r:id="rId10"/>
    <p:sldLayoutId id="2147483655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cworks.dc.gov/sites/default/files/dc/sites/dcworks/publication/attachments/District_of_Columbia_WIOA%20State%20Plan%20Final%202-28-202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5853" y="1747140"/>
            <a:ext cx="8652294" cy="3369146"/>
          </a:xfrm>
        </p:spPr>
        <p:txBody>
          <a:bodyPr lIns="91440" tIns="45720" rIns="91440" bIns="45720" anchor="t"/>
          <a:lstStyle/>
          <a:p>
            <a:endParaRPr lang="en-US" sz="2800" b="1">
              <a:solidFill>
                <a:srgbClr val="AE3431"/>
              </a:solidFill>
              <a:latin typeface="Neutra Text Alt" panose="02000000000000000000" pitchFamily="50" charset="0"/>
              <a:cs typeface="Times New Roman" panose="02020603050405020304" pitchFamily="18" charset="0"/>
            </a:endParaRPr>
          </a:p>
          <a:p>
            <a:r>
              <a:rPr lang="en-US" sz="3400" b="1">
                <a:latin typeface="Neutra Text Alt" panose="02000000000000000000" pitchFamily="50" charset="0"/>
                <a:cs typeface="Times New Roman"/>
              </a:rPr>
              <a:t>FY23 Talent Development Technical Assistance (TDTA) Initiative</a:t>
            </a:r>
          </a:p>
          <a:p>
            <a:endParaRPr lang="en-US" sz="3400" b="1">
              <a:latin typeface="Neutra Text Alt" panose="02000000000000000000" pitchFamily="50" charset="0"/>
              <a:cs typeface="Times New Roman"/>
            </a:endParaRPr>
          </a:p>
          <a:p>
            <a:r>
              <a:rPr lang="en-US" sz="2800" b="1">
                <a:latin typeface="Neutra Text Alt" panose="02000000000000000000" pitchFamily="50" charset="0"/>
                <a:cs typeface="Times New Roman"/>
              </a:rPr>
              <a:t>Suzanne Towns</a:t>
            </a:r>
          </a:p>
          <a:p>
            <a:r>
              <a:rPr lang="en-US" sz="2800" b="1">
                <a:latin typeface="Neutra Text Alt" panose="02000000000000000000" pitchFamily="50" charset="0"/>
                <a:cs typeface="Times New Roman"/>
              </a:rPr>
              <a:t>Deputy Executive Director</a:t>
            </a:r>
            <a:endParaRPr lang="en-US" sz="2800" b="1">
              <a:latin typeface="Neutra Text Alt" panose="02000000000000000000" pitchFamily="50" charset="0"/>
              <a:cs typeface="Times New Roman" panose="02020603050405020304" pitchFamily="18" charset="0"/>
            </a:endParaRPr>
          </a:p>
          <a:p>
            <a:endParaRPr lang="en-US" sz="3600" b="1">
              <a:latin typeface="Neutra Text Alt" panose="02000000000000000000" pitchFamily="50" charset="0"/>
              <a:cs typeface="Times New Roman" panose="02020603050405020304" pitchFamily="18" charset="0"/>
            </a:endParaRPr>
          </a:p>
          <a:p>
            <a:endParaRPr lang="en-US">
              <a:latin typeface="Neutra Text A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4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082" y="0"/>
            <a:ext cx="7772400" cy="1119796"/>
          </a:xfrm>
        </p:spPr>
        <p:txBody>
          <a:bodyPr/>
          <a:lstStyle/>
          <a:p>
            <a:pPr algn="ctr"/>
            <a:r>
              <a:rPr lang="en-US" sz="3600" b="1">
                <a:solidFill>
                  <a:srgbClr val="AE3431"/>
                </a:solidFill>
                <a:latin typeface="Neutra Text Alt" panose="02000000000000000000" pitchFamily="50" charset="0"/>
                <a:cs typeface="Times New Roman" panose="02020603050405020304" pitchFamily="18" charset="0"/>
              </a:rPr>
              <a:t>Why TDTA?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822" y="1283677"/>
            <a:ext cx="8102920" cy="4496031"/>
          </a:xfrm>
        </p:spPr>
        <p:txBody>
          <a:bodyPr lIns="91440" tIns="45720" rIns="91440" bIns="45720" anchor="t"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en-US">
                <a:solidFill>
                  <a:schemeClr val="tx1"/>
                </a:solidFill>
                <a:latin typeface="Neutra Text Alt" panose="02000000000000000000" pitchFamily="50" charset="0"/>
                <a:cs typeface="Calibri"/>
              </a:rPr>
              <a:t>The DC Paradox: thousands of "good jobs”, but few Washingtonians fill them</a:t>
            </a:r>
          </a:p>
          <a:p>
            <a:endParaRPr lang="en-US">
              <a:solidFill>
                <a:schemeClr val="tx1"/>
              </a:solidFill>
              <a:latin typeface="Neutra Text Alt" panose="02000000000000000000" pitchFamily="50" charset="0"/>
              <a:cs typeface="Calibri"/>
            </a:endParaRPr>
          </a:p>
        </p:txBody>
      </p:sp>
      <p:sp>
        <p:nvSpPr>
          <p:cNvPr id="4" name="Google Shape;238;p2">
            <a:extLst>
              <a:ext uri="{FF2B5EF4-FFF2-40B4-BE49-F238E27FC236}">
                <a16:creationId xmlns:a16="http://schemas.microsoft.com/office/drawing/2014/main" id="{62DB23D4-C02A-868F-C9D9-5243A6A9F2E8}"/>
              </a:ext>
            </a:extLst>
          </p:cNvPr>
          <p:cNvSpPr txBox="1"/>
          <p:nvPr/>
        </p:nvSpPr>
        <p:spPr>
          <a:xfrm>
            <a:off x="283398" y="2345487"/>
            <a:ext cx="2919450" cy="16927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C3B6"/>
              </a:buClr>
              <a:buSzPts val="4800"/>
              <a:buFont typeface="Arial"/>
              <a:buNone/>
            </a:pPr>
            <a:r>
              <a:rPr lang="en-US" sz="3600" b="1" i="0" u="none" strike="noStrike" cap="none">
                <a:solidFill>
                  <a:srgbClr val="5EC3B6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&gt;340,000</a:t>
            </a:r>
            <a:endParaRPr lang="en-US" sz="3600">
              <a:latin typeface="Neutra Text Alt" panose="02000000000000000000" pitchFamily="50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666A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“good jobs”</a:t>
            </a:r>
            <a:r>
              <a:rPr lang="en-US" sz="1600" b="0" i="0" u="none" strike="noStrike" cap="none" baseline="30000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1</a:t>
            </a:r>
            <a:r>
              <a:rPr lang="en-US" sz="1600" b="0" i="0" u="none" strike="noStrike" cap="none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 were posted in the greater Washington metropolitan area last year (pre-COVID)</a:t>
            </a:r>
            <a:endParaRPr lang="en-US">
              <a:latin typeface="Neutra Text Alt" panose="02000000000000000000" pitchFamily="50" charset="0"/>
            </a:endParaRPr>
          </a:p>
        </p:txBody>
      </p:sp>
      <p:sp>
        <p:nvSpPr>
          <p:cNvPr id="5" name="Google Shape;239;p2">
            <a:extLst>
              <a:ext uri="{FF2B5EF4-FFF2-40B4-BE49-F238E27FC236}">
                <a16:creationId xmlns:a16="http://schemas.microsoft.com/office/drawing/2014/main" id="{0AC89544-CCB2-7629-8FA3-516064C823F1}"/>
              </a:ext>
            </a:extLst>
          </p:cNvPr>
          <p:cNvSpPr txBox="1"/>
          <p:nvPr/>
        </p:nvSpPr>
        <p:spPr>
          <a:xfrm>
            <a:off x="3629684" y="2410323"/>
            <a:ext cx="1884632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9622"/>
              </a:buClr>
              <a:buSzPts val="4800"/>
              <a:buFont typeface="Arial"/>
              <a:buNone/>
            </a:pPr>
            <a:r>
              <a:rPr lang="en-US" sz="3600" b="1" i="0" u="none" strike="noStrike" cap="none">
                <a:solidFill>
                  <a:srgbClr val="F89622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81%</a:t>
            </a:r>
            <a:endParaRPr lang="en-US" sz="3600">
              <a:latin typeface="Neutra Text Alt" panose="02000000000000000000" pitchFamily="50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666A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of which require a </a:t>
            </a:r>
            <a:r>
              <a:rPr lang="en-US" sz="1600" i="0" u="none" strike="noStrike" cap="none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postsecondary degree</a:t>
            </a:r>
            <a:endParaRPr lang="en-US">
              <a:latin typeface="Neutra Text Alt" panose="02000000000000000000" pitchFamily="50" charset="0"/>
            </a:endParaRPr>
          </a:p>
        </p:txBody>
      </p:sp>
      <p:sp>
        <p:nvSpPr>
          <p:cNvPr id="6" name="Google Shape;240;p2">
            <a:extLst>
              <a:ext uri="{FF2B5EF4-FFF2-40B4-BE49-F238E27FC236}">
                <a16:creationId xmlns:a16="http://schemas.microsoft.com/office/drawing/2014/main" id="{1E435278-C1D3-9854-1ED5-CC8B4045D41A}"/>
              </a:ext>
            </a:extLst>
          </p:cNvPr>
          <p:cNvSpPr txBox="1"/>
          <p:nvPr/>
        </p:nvSpPr>
        <p:spPr>
          <a:xfrm>
            <a:off x="5938054" y="2366247"/>
            <a:ext cx="2922548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FCC3B"/>
              </a:buClr>
              <a:buSzPts val="4800"/>
              <a:buFont typeface="Arial"/>
              <a:buNone/>
            </a:pPr>
            <a:r>
              <a:rPr lang="en-US" sz="3600" b="1" i="0" u="none" strike="noStrike" cap="none">
                <a:solidFill>
                  <a:srgbClr val="9FCC3B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ONLY 14%</a:t>
            </a:r>
            <a:endParaRPr lang="en-US" sz="3600">
              <a:latin typeface="Neutra Text Alt" panose="02000000000000000000" pitchFamily="50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666A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of D.C. high schoolers complete a 2- or 4-year postsecondary degree.</a:t>
            </a:r>
            <a:r>
              <a:rPr lang="en-US" sz="1600" b="0" i="0" u="none" strike="noStrike" cap="none" baseline="30000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2</a:t>
            </a:r>
            <a:endParaRPr lang="en-US">
              <a:latin typeface="Neutra Text Alt" panose="02000000000000000000" pitchFamily="50" charset="0"/>
            </a:endParaRPr>
          </a:p>
        </p:txBody>
      </p:sp>
      <p:sp>
        <p:nvSpPr>
          <p:cNvPr id="7" name="Google Shape;241;p2">
            <a:extLst>
              <a:ext uri="{FF2B5EF4-FFF2-40B4-BE49-F238E27FC236}">
                <a16:creationId xmlns:a16="http://schemas.microsoft.com/office/drawing/2014/main" id="{3473923F-BD70-F458-6909-A411A930B340}"/>
              </a:ext>
            </a:extLst>
          </p:cNvPr>
          <p:cNvSpPr/>
          <p:nvPr/>
        </p:nvSpPr>
        <p:spPr>
          <a:xfrm>
            <a:off x="283398" y="4394713"/>
            <a:ext cx="8268344" cy="166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666A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Sources: Burning Glass</a:t>
            </a:r>
            <a:endParaRPr>
              <a:latin typeface="Neutra Text Alt" panose="02000000000000000000" pitchFamily="50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666A"/>
              </a:buClr>
              <a:buSzPts val="1200"/>
              <a:buFont typeface="Arial"/>
              <a:buNone/>
            </a:pPr>
            <a:r>
              <a:rPr lang="en-US" sz="1200" b="0" i="1" u="none" strike="noStrike" cap="none" baseline="30000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1</a:t>
            </a:r>
            <a:r>
              <a:rPr lang="en-US" sz="1200" b="0" i="1" u="none" strike="noStrike" cap="none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We define a “good job” as a full-time role that 1) provides career stability and/or path for advancement, 2) includes a wage that meets a family-sustaining income  threshold (~$63K in D.C.), 3) is accessible within ~5 years of high school graduation and 4) offers self-sufficiency and a choice-filled life.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666A"/>
              </a:buClr>
              <a:buSzPts val="1200"/>
              <a:buFont typeface="Arial"/>
              <a:buNone/>
            </a:pPr>
            <a:endParaRPr>
              <a:latin typeface="Neutra Text Alt" panose="02000000000000000000" pitchFamily="50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5666A"/>
              </a:buClr>
              <a:buSzPts val="1200"/>
              <a:buFont typeface="Arial"/>
              <a:buNone/>
            </a:pPr>
            <a:r>
              <a:rPr lang="en-US" sz="1200" b="0" i="1" u="none" strike="noStrike" cap="none" baseline="30000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2</a:t>
            </a:r>
            <a:r>
              <a:rPr lang="en-US" sz="1200" b="0" i="1" u="none" strike="noStrike" cap="none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within 6 years of high school graduation; DC Policy Center: Transition to College and Career for the Districts High School Students. Coffin &amp; </a:t>
            </a:r>
            <a:r>
              <a:rPr lang="en-US" sz="1200" b="0" i="1" u="none" strike="noStrike" cap="none" err="1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Meghjani</a:t>
            </a:r>
            <a:r>
              <a:rPr lang="en-US" sz="1200" b="0" i="1" u="none" strike="noStrike" cap="none">
                <a:solidFill>
                  <a:srgbClr val="65666A"/>
                </a:solidFill>
                <a:latin typeface="Neutra Text Alt" panose="02000000000000000000" pitchFamily="50" charset="0"/>
                <a:ea typeface="Arial"/>
                <a:cs typeface="Arial"/>
                <a:sym typeface="Arial"/>
              </a:rPr>
              <a:t>, June 2020</a:t>
            </a:r>
            <a:endParaRPr>
              <a:latin typeface="Neutra Text Alt" panose="02000000000000000000" pitchFamily="50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1" u="none" strike="noStrike" cap="none">
              <a:solidFill>
                <a:srgbClr val="65666A"/>
              </a:solidFill>
              <a:latin typeface="Neutra Text Alt" panose="02000000000000000000" pitchFamily="50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26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082" y="0"/>
            <a:ext cx="7772400" cy="111979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AE3431"/>
                </a:solidFill>
                <a:effectLst/>
                <a:uLnTx/>
                <a:uFillTx/>
                <a:latin typeface="Neutra Text Alt" panose="02000000000000000000" pitchFamily="50" charset="0"/>
                <a:ea typeface="+mn-ea"/>
                <a:cs typeface="Calibri"/>
              </a:rPr>
              <a:t>Sharp Economic Disparities </a:t>
            </a:r>
            <a:endParaRPr lang="en-US" sz="3600" b="1">
              <a:solidFill>
                <a:srgbClr val="AE3431"/>
              </a:solidFill>
              <a:latin typeface="Neutra Text Alt" panose="02000000000000000000" pitchFamily="50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0B1605-C08B-5DC4-E9CD-D7F2DCE06D1C}"/>
              </a:ext>
            </a:extLst>
          </p:cNvPr>
          <p:cNvSpPr/>
          <p:nvPr/>
        </p:nvSpPr>
        <p:spPr>
          <a:xfrm>
            <a:off x="536491" y="5684639"/>
            <a:ext cx="6455689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>
                <a:solidFill>
                  <a:srgbClr val="0070C0"/>
                </a:solidFill>
                <a:latin typeface="Amble Light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Source: FY22 DC WIOA State Plan</a:t>
            </a:r>
            <a:endParaRPr lang="en-US" sz="1200" i="1">
              <a:solidFill>
                <a:srgbClr val="0070C0"/>
              </a:solidFill>
              <a:latin typeface="Amble Light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C89462-EEB3-BC75-E249-5378347F8F9A}"/>
              </a:ext>
            </a:extLst>
          </p:cNvPr>
          <p:cNvSpPr txBox="1"/>
          <p:nvPr/>
        </p:nvSpPr>
        <p:spPr>
          <a:xfrm>
            <a:off x="835958" y="1272837"/>
            <a:ext cx="7472083" cy="4402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District </a:t>
            </a:r>
            <a:r>
              <a:rPr lang="en-US" sz="2000" u="sng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households headed by a person lacking any college education have poverty rates 12-16 times higher </a:t>
            </a:r>
            <a:r>
              <a:rPr lang="en-US" sz="2000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than households headed by a person with a bachelor’s or advanced degree.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Only </a:t>
            </a:r>
            <a:r>
              <a:rPr lang="en-US" sz="2000" u="sng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45% of residents of in wards 7 or 8 had any college education,</a:t>
            </a:r>
            <a:r>
              <a:rPr lang="en-US" sz="2000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with only 17% of those residents obtaining a bachelor’s degree or higher.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Whereas </a:t>
            </a:r>
            <a:r>
              <a:rPr lang="en-US" sz="2000" u="sng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73% of residents in all other Wards had a college education, </a:t>
            </a:r>
            <a:r>
              <a:rPr lang="en-US" sz="2000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with 55% of those residents obtaining bachelor’s degree or higher.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Median </a:t>
            </a:r>
            <a:r>
              <a:rPr lang="en-US" sz="2000" u="sng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income for residents of Wards 7 and 8 was one-third that of people in the rest of Washington, DC</a:t>
            </a:r>
            <a:r>
              <a:rPr lang="en-US" sz="2000">
                <a:effectLst/>
                <a:latin typeface="Neutra Text Al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>
              <a:latin typeface="Neutra Text A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3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ABE417-3559-43C7-810D-2BA4BE885D91}"/>
              </a:ext>
            </a:extLst>
          </p:cNvPr>
          <p:cNvSpPr txBox="1">
            <a:spLocks/>
          </p:cNvSpPr>
          <p:nvPr/>
        </p:nvSpPr>
        <p:spPr>
          <a:xfrm>
            <a:off x="505225" y="7158"/>
            <a:ext cx="7772400" cy="1119796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>
                <a:solidFill>
                  <a:srgbClr val="AE3431"/>
                </a:solidFill>
                <a:latin typeface="Neutra Text Alt" panose="02000000000000000000" pitchFamily="50" charset="0"/>
                <a:cs typeface="Times New Roman" panose="02020603050405020304" pitchFamily="18" charset="0"/>
              </a:rPr>
              <a:t>TDTA Goals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994612-558D-8A47-C248-8856201576D1}"/>
              </a:ext>
            </a:extLst>
          </p:cNvPr>
          <p:cNvSpPr txBox="1"/>
          <p:nvPr/>
        </p:nvSpPr>
        <p:spPr>
          <a:xfrm>
            <a:off x="495679" y="976955"/>
            <a:ext cx="8152642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Neutra Text Alt" panose="02000000000000000000" pitchFamily="50" charset="0"/>
            </a:endParaRPr>
          </a:p>
          <a:p>
            <a:r>
              <a:rPr lang="en-US" sz="1800">
                <a:effectLst/>
                <a:latin typeface="Neutra Text Alt" panose="02000000000000000000" pitchFamily="50" charset="0"/>
                <a:ea typeface="Arial" panose="020B0604020202020204" pitchFamily="34" charset="0"/>
              </a:rPr>
              <a:t>To help address these disparities and maximize the potential , the DC WIC is launching the Talent Development Technical Assistance (TDTA) initiative. </a:t>
            </a:r>
          </a:p>
          <a:p>
            <a:endParaRPr lang="en-US">
              <a:latin typeface="Neutra Text Alt" panose="02000000000000000000" pitchFamily="50" charset="0"/>
              <a:ea typeface="Arial" panose="020B0604020202020204" pitchFamily="34" charset="0"/>
            </a:endParaRPr>
          </a:p>
          <a:p>
            <a:r>
              <a:rPr lang="en-US" sz="1800" b="1">
                <a:effectLst/>
                <a:latin typeface="Neutra Text Alt" panose="02000000000000000000" pitchFamily="50" charset="0"/>
                <a:ea typeface="Arial" panose="020B0604020202020204" pitchFamily="34" charset="0"/>
              </a:rPr>
              <a:t>The goals of TDTA are 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>
                <a:latin typeface="Neutra Text Alt" panose="02000000000000000000" pitchFamily="50" charset="0"/>
                <a:ea typeface="+mn-lt"/>
                <a:cs typeface="+mn-lt"/>
              </a:rPr>
              <a:t>Increase in the number of District employers who implement inclusive talent development practices, resulting in stronger business and economic growth.</a:t>
            </a:r>
          </a:p>
          <a:p>
            <a:endParaRPr lang="en-US" b="1" i="1">
              <a:latin typeface="Neutra Text Alt" panose="02000000000000000000" pitchFamily="50" charset="0"/>
              <a:ea typeface="+mn-lt"/>
              <a:cs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>
                <a:latin typeface="Neutra Text Alt" panose="02000000000000000000" pitchFamily="50" charset="0"/>
                <a:ea typeface="+mn-lt"/>
                <a:cs typeface="+mn-lt"/>
              </a:rPr>
              <a:t>Ensure more District residents without a four-year college degree obtain employment in high-demand, “Good Jobs”. </a:t>
            </a:r>
          </a:p>
          <a:p>
            <a:endParaRPr lang="en-US" sz="1800" b="1">
              <a:effectLst/>
              <a:latin typeface="Neutra Text Alt" panose="02000000000000000000" pitchFamily="50" charset="0"/>
              <a:ea typeface="+mn-lt"/>
              <a:cs typeface="+mn-lt"/>
            </a:endParaRPr>
          </a:p>
          <a:p>
            <a:r>
              <a:rPr lang="en-US" sz="1800">
                <a:effectLst/>
                <a:latin typeface="Neutra Text Alt" panose="02000000000000000000" pitchFamily="50" charset="0"/>
                <a:ea typeface="Arial" panose="020B0604020202020204" pitchFamily="34" charset="0"/>
              </a:rPr>
              <a:t>District Bridges was selected as the TDTA implementation partner and will help the DC WIC develop a suite of business-facing, inclusive hiring tools, and resources, and provide individual and cohort-based technical assistance to District employers.</a:t>
            </a:r>
          </a:p>
          <a:p>
            <a:endParaRPr lang="en-US">
              <a:latin typeface="Neutra Text Alt" panose="02000000000000000000" pitchFamily="50" charset="0"/>
              <a:ea typeface="Arial" panose="020B0604020202020204" pitchFamily="34" charset="0"/>
            </a:endParaRPr>
          </a:p>
          <a:p>
            <a:r>
              <a:rPr lang="en-US" sz="1800">
                <a:effectLst/>
                <a:latin typeface="Neutra Text Alt" panose="02000000000000000000" pitchFamily="50" charset="0"/>
                <a:ea typeface="Arial" panose="020B0604020202020204" pitchFamily="34" charset="0"/>
              </a:rPr>
              <a:t>Services will begin in Spring of 2023. </a:t>
            </a:r>
            <a:endParaRPr lang="en-US">
              <a:latin typeface="Neutra Text Alt" panose="02000000000000000000" pitchFamily="50" charset="0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614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537" y="315235"/>
            <a:ext cx="8648986" cy="1121679"/>
          </a:xfrm>
        </p:spPr>
        <p:txBody>
          <a:bodyPr lIns="91440" tIns="45720" rIns="91440" bIns="45720" anchor="b"/>
          <a:lstStyle/>
          <a:p>
            <a:pPr algn="ctr">
              <a:spcAft>
                <a:spcPts val="600"/>
              </a:spcAft>
            </a:pPr>
            <a:r>
              <a:rPr lang="en-US" sz="3600" b="1">
                <a:solidFill>
                  <a:srgbClr val="AE3431"/>
                </a:solidFill>
                <a:latin typeface="Neutra Text Alt" panose="02000000000000000000" pitchFamily="50" charset="0"/>
                <a:cs typeface="Times New Roman"/>
              </a:rPr>
              <a:t>TDTA Program Overview</a:t>
            </a:r>
            <a:br>
              <a:rPr lang="en-US" sz="2800" b="1">
                <a:latin typeface="Neutra Text Alt" panose="02000000000000000000" pitchFamily="50" charset="0"/>
                <a:cs typeface="Times New Roman"/>
              </a:rPr>
            </a:br>
            <a:endParaRPr lang="en-US" sz="2800" b="1">
              <a:solidFill>
                <a:srgbClr val="1C4358"/>
              </a:solidFill>
              <a:latin typeface="Neutra Text Alt" panose="02000000000000000000" pitchFamily="50" charset="0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537" y="1035990"/>
            <a:ext cx="8760708" cy="4633619"/>
          </a:xfrm>
        </p:spPr>
        <p:txBody>
          <a:bodyPr lIns="91440" tIns="45720" rIns="91440" bIns="45720" anchor="t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>
                <a:latin typeface="Neutra Text Alt"/>
                <a:ea typeface="+mn-lt"/>
                <a:cs typeface="+mn-lt"/>
              </a:rPr>
              <a:t>Core Activities Include: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>
                <a:latin typeface="Neutra Text Alt"/>
                <a:ea typeface="+mn-lt"/>
                <a:cs typeface="+mn-lt"/>
              </a:rPr>
              <a:t>Connecting businesses in the DC metropolitan region to learn more about inclusive hiring needs and challenges and to share information about available District talent development resources.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>
                <a:latin typeface="Neutra Text Alt"/>
                <a:ea typeface="+mn-lt"/>
                <a:cs typeface="+mn-lt"/>
              </a:rPr>
              <a:t>Selecting a cohort of businesses to receive a deeper level of customized training, technical assistance and capacity-building and serve as a pilot group for implementation of the new DC WIC resources.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>
                <a:latin typeface="Neutra Text Alt"/>
                <a:ea typeface="+mn-lt"/>
                <a:cs typeface="+mn-lt"/>
              </a:rPr>
              <a:t>Providing training and capacity building support to District workforce and community-based organizations around implementation of inclusive hiring practices.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 sz="2000">
                <a:latin typeface="Neutra Text Alt"/>
                <a:ea typeface="+mn-lt"/>
                <a:cs typeface="+mn-lt"/>
              </a:rPr>
              <a:t>Hosting at least two business-facing, inclusive-hiring focused convenings to highlight local business innovations and impact and share information about best practices information and new resources and tools.</a:t>
            </a:r>
          </a:p>
          <a:p>
            <a:pPr marL="800100" lvl="1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endParaRPr lang="en-US">
              <a:latin typeface="Neutra Text Alt" panose="02000000000000000000" pitchFamily="50" charset="0"/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endParaRPr lang="en-US">
              <a:latin typeface="Neutra Text Alt" panose="02000000000000000000" pitchFamily="50" charset="0"/>
              <a:ea typeface="+mn-lt"/>
              <a:cs typeface="+mn-lt"/>
            </a:endParaRPr>
          </a:p>
          <a:p>
            <a:pPr marL="342900" lvl="1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endParaRPr lang="en-US">
              <a:latin typeface="Neutra Text Alt" panose="02000000000000000000" pitchFamily="50" charset="0"/>
              <a:ea typeface="+mn-lt"/>
              <a:cs typeface="+mn-lt"/>
            </a:endParaRPr>
          </a:p>
          <a:p>
            <a:pPr marL="342900" lvl="1" indent="-34290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,Sans-Serif" panose="020B0604020202020204" pitchFamily="34" charset="0"/>
              <a:buChar char="•"/>
            </a:pPr>
            <a:endParaRPr lang="en-US" sz="2400">
              <a:solidFill>
                <a:schemeClr val="tx1"/>
              </a:solidFill>
              <a:latin typeface="Neutra Text A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86696"/>
      </p:ext>
    </p:extLst>
  </p:cSld>
  <p:clrMapOvr>
    <a:masterClrMapping/>
  </p:clrMapOvr>
</p:sld>
</file>

<file path=ppt/theme/theme1.xml><?xml version="1.0" encoding="utf-8"?>
<a:theme xmlns:a="http://schemas.openxmlformats.org/drawingml/2006/main" name="WIC Presentation 08222016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venir Black"/>
        <a:ea typeface=""/>
        <a:cs typeface=""/>
      </a:majorFont>
      <a:minorFont>
        <a:latin typeface="Avenir N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7F7033A-4962-3249-AB03-FDF20D3E430D}" vid="{B64FD66E-6170-B842-ADEC-7F524E9675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75FA5A5C0B74A88F15E2479A62888" ma:contentTypeVersion="14" ma:contentTypeDescription="Create a new document." ma:contentTypeScope="" ma:versionID="601555440ff9f837e5fadde6fef71e03">
  <xsd:schema xmlns:xsd="http://www.w3.org/2001/XMLSchema" xmlns:xs="http://www.w3.org/2001/XMLSchema" xmlns:p="http://schemas.microsoft.com/office/2006/metadata/properties" xmlns:ns2="a6967919-e271-4631-a255-de9a658a43bc" xmlns:ns3="e1012262-9e2a-4fe8-a99d-13c79fbf56b8" targetNamespace="http://schemas.microsoft.com/office/2006/metadata/properties" ma:root="true" ma:fieldsID="321917b2343278815ac1b1daa013ffd4" ns2:_="" ns3:_="">
    <xsd:import namespace="a6967919-e271-4631-a255-de9a658a43bc"/>
    <xsd:import namespace="e1012262-9e2a-4fe8-a99d-13c79fbf56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967919-e271-4631-a255-de9a658a43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3549e45-1cf5-44e0-acae-db85769a36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12262-9e2a-4fe8-a99d-13c79fbf56b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37217bc-a884-491b-8071-98ba18f01ab8}" ma:internalName="TaxCatchAll" ma:showField="CatchAllData" ma:web="e1012262-9e2a-4fe8-a99d-13c79fbf56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012262-9e2a-4fe8-a99d-13c79fbf56b8" xsi:nil="true"/>
    <lcf76f155ced4ddcb4097134ff3c332f xmlns="a6967919-e271-4631-a255-de9a658a43b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0A66C3-795C-4872-AB74-0D35A03F6ECF}">
  <ds:schemaRefs>
    <ds:schemaRef ds:uri="a6967919-e271-4631-a255-de9a658a43bc"/>
    <ds:schemaRef ds:uri="e1012262-9e2a-4fe8-a99d-13c79fbf56b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7769893-4045-412F-AAA3-E2DE6B730371}">
  <ds:schemaRefs>
    <ds:schemaRef ds:uri="a6967919-e271-4631-a255-de9a658a43bc"/>
    <ds:schemaRef ds:uri="e1012262-9e2a-4fe8-a99d-13c79fbf56b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33A6CF4-2EF0-459C-9F77-C1097036E0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WIC Presentation 08222016</Template>
  <Application>Microsoft Office PowerPoint</Application>
  <PresentationFormat>On-screen Show (4:3)</PresentationFormat>
  <Slides>5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WIC Presentation 08222016</vt:lpstr>
      <vt:lpstr>PowerPoint Presentation</vt:lpstr>
      <vt:lpstr>Why TDTA? </vt:lpstr>
      <vt:lpstr>Sharp Economic Disparities </vt:lpstr>
      <vt:lpstr>PowerPoint Presentation</vt:lpstr>
      <vt:lpstr>TDTA Program Overview </vt:lpstr>
    </vt:vector>
  </TitlesOfParts>
  <Company>DC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Outcomes through Employer Engagement</dc:title>
  <dc:creator>ServUS</dc:creator>
  <cp:revision>1</cp:revision>
  <cp:lastPrinted>2022-11-02T14:25:31Z</cp:lastPrinted>
  <dcterms:created xsi:type="dcterms:W3CDTF">2016-10-11T20:37:53Z</dcterms:created>
  <dcterms:modified xsi:type="dcterms:W3CDTF">2023-03-29T18:23:13Z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0x01010086B75FA5A5C0B74A88F15E2479A62888</vt:lpwstr>
  </property>
  <property fmtid="{D5CDD505-2E9C-101B-9397-08002B2CF9AE}" pid="3" name="MediaServiceImageTags">
    <vt:lpwstr/>
  </property>
</Properties>
</file>